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51" r:id="rId2"/>
    <p:sldId id="259" r:id="rId3"/>
    <p:sldId id="265" r:id="rId4"/>
    <p:sldId id="274" r:id="rId5"/>
    <p:sldId id="283" r:id="rId6"/>
    <p:sldId id="287" r:id="rId7"/>
    <p:sldId id="291" r:id="rId8"/>
    <p:sldId id="303" r:id="rId9"/>
    <p:sldId id="352" r:id="rId10"/>
    <p:sldId id="314" r:id="rId11"/>
    <p:sldId id="353" r:id="rId12"/>
    <p:sldId id="323" r:id="rId13"/>
    <p:sldId id="325" r:id="rId1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23" autoAdjust="0"/>
  </p:normalViewPr>
  <p:slideViewPr>
    <p:cSldViewPr>
      <p:cViewPr varScale="1">
        <p:scale>
          <a:sx n="47" d="100"/>
          <a:sy n="47" d="100"/>
        </p:scale>
        <p:origin x="-1302" y="-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545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F3A4F-5CE7-4968-BE75-937AF9E4F3B0}" type="datetimeFigureOut">
              <a:rPr lang="en-ZW" smtClean="0"/>
              <a:t>8/24/2011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A88D6-8324-4FAE-8969-B782F526382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52704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A88D6-8324-4FAE-8969-B782F5263829}" type="slidenum">
              <a:rPr lang="en-ZW" smtClean="0"/>
              <a:t>13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9798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3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5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5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3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7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7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7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6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2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0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7EED0-B8FC-47A5-9C14-BF6FE7D13038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9B79-56B3-4AD4-995B-BCF35605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2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729816"/>
          </a:xfrm>
        </p:spPr>
        <p:txBody>
          <a:bodyPr>
            <a:normAutofit/>
          </a:bodyPr>
          <a:lstStyle/>
          <a:p>
            <a:r>
              <a:rPr lang="en-ZW" b="1" dirty="0"/>
              <a:t>Chapter 1</a:t>
            </a:r>
            <a:r>
              <a:rPr lang="en-ZW" dirty="0"/>
              <a:t/>
            </a:r>
            <a:br>
              <a:rPr lang="en-ZW" dirty="0"/>
            </a:br>
            <a:r>
              <a:rPr lang="en-ZW" b="1" dirty="0"/>
              <a:t> </a:t>
            </a:r>
            <a:r>
              <a:rPr lang="en-ZW" dirty="0"/>
              <a:t/>
            </a:r>
            <a:br>
              <a:rPr lang="en-ZW" dirty="0"/>
            </a:br>
            <a:r>
              <a:rPr lang="en-ZW" b="1" dirty="0"/>
              <a:t>Section 2:</a:t>
            </a:r>
            <a:r>
              <a:rPr lang="en-ZW" dirty="0"/>
              <a:t> Algebraic Expressions and Models</a:t>
            </a:r>
            <a:br>
              <a:rPr lang="en-ZW" dirty="0"/>
            </a:b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6105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"/>
            <a:ext cx="6515100" cy="5044016"/>
          </a:xfrm>
        </p:spPr>
        <p:txBody>
          <a:bodyPr>
            <a:no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You are selling homemade candles at the craft fair for $3 each.  You spend $120 to rent the booth and buy materials for the candles.  </a:t>
            </a:r>
            <a:br>
              <a:rPr lang="en-US" sz="3200" b="0" i="0" u="none" strike="noStrike" baseline="0" dirty="0" smtClean="0">
                <a:latin typeface="Comic Sans MS"/>
              </a:rPr>
            </a:br>
            <a:r>
              <a:rPr lang="en-US" sz="3200" dirty="0">
                <a:latin typeface="Comic Sans MS"/>
              </a:rPr>
              <a:t>	</a:t>
            </a:r>
            <a:r>
              <a:rPr lang="en-US" sz="3200" dirty="0" smtClean="0">
                <a:solidFill>
                  <a:srgbClr val="0070C0"/>
                </a:solidFill>
                <a:latin typeface="Comic Sans MS"/>
              </a:rPr>
              <a:t>A. </a:t>
            </a:r>
            <a:r>
              <a:rPr lang="en-US" sz="3200" b="0" i="0" u="none" strike="noStrike" baseline="0" dirty="0" smtClean="0">
                <a:solidFill>
                  <a:srgbClr val="0070C0"/>
                </a:solidFill>
                <a:latin typeface="Comic Sans MS"/>
              </a:rPr>
              <a:t>Write an expression that shows your profit for selling</a:t>
            </a:r>
            <a:r>
              <a:rPr lang="en-US" sz="3200" b="0" i="1" u="none" strike="noStrike" baseline="0" dirty="0" smtClean="0">
                <a:solidFill>
                  <a:srgbClr val="0070C0"/>
                </a:solidFill>
                <a:latin typeface="Comic Sans MS"/>
              </a:rPr>
              <a:t> c</a:t>
            </a:r>
            <a:r>
              <a:rPr lang="en-US" sz="3200" b="0" i="0" u="none" strike="noStrike" baseline="0" dirty="0" smtClean="0">
                <a:solidFill>
                  <a:srgbClr val="0070C0"/>
                </a:solidFill>
                <a:latin typeface="Comic Sans MS"/>
              </a:rPr>
              <a:t> candles.  </a:t>
            </a:r>
            <a:br>
              <a:rPr lang="en-US" sz="3200" b="0" i="0" u="none" strike="noStrike" baseline="0" dirty="0" smtClean="0">
                <a:solidFill>
                  <a:srgbClr val="0070C0"/>
                </a:solidFill>
                <a:latin typeface="Comic Sans MS"/>
              </a:rPr>
            </a:br>
            <a:r>
              <a:rPr lang="en-US" sz="3200" dirty="0">
                <a:latin typeface="Comic Sans MS"/>
              </a:rPr>
              <a:t>	</a:t>
            </a:r>
            <a:r>
              <a:rPr lang="en-US" sz="3200" dirty="0" smtClean="0">
                <a:solidFill>
                  <a:srgbClr val="C00000"/>
                </a:solidFill>
                <a:latin typeface="Comic Sans MS"/>
              </a:rPr>
              <a:t>B. </a:t>
            </a:r>
            <a:r>
              <a:rPr lang="en-US" sz="3200" b="0" i="0" u="none" strike="noStrike" baseline="0" dirty="0" smtClean="0">
                <a:solidFill>
                  <a:srgbClr val="C00000"/>
                </a:solidFill>
                <a:latin typeface="Comic Sans MS"/>
              </a:rPr>
              <a:t>Find your profit if you sell 75 candles</a:t>
            </a:r>
            <a:r>
              <a:rPr lang="en-US" sz="3200" b="0" i="0" u="none" strike="noStrike" baseline="0" dirty="0" smtClean="0">
                <a:latin typeface="Comic Sans MS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38200" y="5562600"/>
                <a:ext cx="4953000" cy="1117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0" i="1" smtClean="0">
                        <a:solidFill>
                          <a:srgbClr val="0070C0"/>
                        </a:solidFill>
                        <a:latin typeface="Cambria Math"/>
                      </a:rPr>
                      <m:t>$120−</m:t>
                    </m:r>
                    <m:d>
                      <m:dPr>
                        <m:ctrlP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$</m:t>
                            </m:r>
                            <m:r>
                              <a:rPr lang="en-US" sz="4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𝑐𝑎𝑛𝑑𝑙𝑒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400" dirty="0" smtClean="0">
                    <a:solidFill>
                      <a:srgbClr val="0070C0"/>
                    </a:solidFill>
                  </a:rPr>
                  <a:t>c</a:t>
                </a:r>
                <a:endParaRPr lang="en-ZW" sz="4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562600"/>
                <a:ext cx="4953000" cy="1117294"/>
              </a:xfrm>
              <a:prstGeom prst="rect">
                <a:avLst/>
              </a:prstGeom>
              <a:blipFill rotWithShape="1">
                <a:blip r:embed="rId2"/>
                <a:stretch>
                  <a:fillRect b="-10929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334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"/>
            <a:ext cx="6515100" cy="3771900"/>
          </a:xfrm>
        </p:spPr>
        <p:txBody>
          <a:bodyPr>
            <a:no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You are selling homemade candles at the craft fair for $3 each.  You spend $120 to rent the booth and buy materials for the candles.  </a:t>
            </a:r>
            <a:r>
              <a:rPr lang="en-US" sz="3200" b="0" i="0" u="none" strike="noStrike" baseline="0" dirty="0" smtClean="0">
                <a:solidFill>
                  <a:srgbClr val="0070C0"/>
                </a:solidFill>
                <a:latin typeface="Comic Sans MS"/>
              </a:rPr>
              <a:t/>
            </a:r>
            <a:br>
              <a:rPr lang="en-US" sz="3200" b="0" i="0" u="none" strike="noStrike" baseline="0" dirty="0" smtClean="0">
                <a:solidFill>
                  <a:srgbClr val="0070C0"/>
                </a:solidFill>
                <a:latin typeface="Comic Sans MS"/>
              </a:rPr>
            </a:br>
            <a:r>
              <a:rPr lang="en-US" sz="3200" dirty="0">
                <a:latin typeface="Comic Sans MS"/>
              </a:rPr>
              <a:t>	</a:t>
            </a:r>
            <a:r>
              <a:rPr lang="en-US" sz="3200" dirty="0" smtClean="0">
                <a:solidFill>
                  <a:srgbClr val="C00000"/>
                </a:solidFill>
                <a:latin typeface="Comic Sans MS"/>
              </a:rPr>
              <a:t>B. </a:t>
            </a:r>
            <a:r>
              <a:rPr lang="en-US" sz="3200" b="0" i="0" u="none" strike="noStrike" baseline="0" dirty="0" smtClean="0">
                <a:solidFill>
                  <a:srgbClr val="C00000"/>
                </a:solidFill>
                <a:latin typeface="Comic Sans MS"/>
              </a:rPr>
              <a:t>Find your profit if you sell 75 candles</a:t>
            </a:r>
            <a:r>
              <a:rPr lang="en-US" sz="3200" b="0" i="0" u="none" strike="noStrike" baseline="0" dirty="0" smtClean="0">
                <a:latin typeface="Comic Sans MS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19150" y="3810000"/>
                <a:ext cx="4779168" cy="1117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$</m:t>
                            </m:r>
                            <m:r>
                              <a:rPr lang="en-US" sz="4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𝑐𝑎𝑛𝑑𝑙𝑒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400" dirty="0" smtClean="0">
                    <a:solidFill>
                      <a:srgbClr val="0070C0"/>
                    </a:solidFill>
                  </a:rPr>
                  <a:t>c - $120</a:t>
                </a:r>
                <a:endParaRPr lang="en-ZW" sz="4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150" y="3810000"/>
                <a:ext cx="4779168" cy="1117294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5407944"/>
                <a:ext cx="6553200" cy="1024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$</m:t>
                            </m:r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𝑐𝑎𝑛𝑑𝑙𝑒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000" dirty="0" smtClean="0">
                    <a:solidFill>
                      <a:srgbClr val="0070C0"/>
                    </a:solidFill>
                  </a:rPr>
                  <a:t>(75 candles) - $120</a:t>
                </a:r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07944"/>
                <a:ext cx="6553200" cy="1024191"/>
              </a:xfrm>
              <a:prstGeom prst="rect">
                <a:avLst/>
              </a:prstGeom>
              <a:blipFill rotWithShape="1">
                <a:blip r:embed="rId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751284" y="5800101"/>
            <a:ext cx="3502818" cy="768144"/>
            <a:chOff x="2588419" y="5710489"/>
            <a:chExt cx="3502818" cy="76814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105400" y="5710489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88419" y="5966537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45280" y="6848747"/>
                <a:ext cx="52530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$225−$120=$105</m:t>
                      </m:r>
                    </m:oMath>
                  </m:oMathPara>
                </a14:m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80" y="6848747"/>
                <a:ext cx="5253038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860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75" y="0"/>
            <a:ext cx="6172200" cy="1234016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188273"/>
            <a:ext cx="65531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latin typeface="Comic Sans MS"/>
              </a:rPr>
              <a:t>For an expression such as </a:t>
            </a:r>
            <a:r>
              <a:rPr lang="en-US" sz="3200" dirty="0" smtClean="0">
                <a:latin typeface="Comic Sans MS"/>
              </a:rPr>
              <a:t>2x </a:t>
            </a:r>
            <a:r>
              <a:rPr lang="en-US" sz="3200" dirty="0">
                <a:latin typeface="Comic Sans MS"/>
              </a:rPr>
              <a:t>+ 3, the parts that are added together, 2x and 3, are called </a:t>
            </a:r>
            <a:r>
              <a:rPr lang="en-US" sz="3200" b="1" dirty="0">
                <a:latin typeface="Comic Sans MS"/>
              </a:rPr>
              <a:t>terms.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833334"/>
            <a:ext cx="65531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omic Sans MS"/>
              </a:rPr>
              <a:t>When the term is a product of a number and a power of a variable such as </a:t>
            </a:r>
            <a:r>
              <a:rPr lang="en-US" sz="3200" dirty="0" smtClean="0">
                <a:latin typeface="Comic Sans MS"/>
              </a:rPr>
              <a:t>2 x </a:t>
            </a:r>
            <a:r>
              <a:rPr lang="en-US" sz="3200" dirty="0">
                <a:latin typeface="Comic Sans MS"/>
              </a:rPr>
              <a:t>or </a:t>
            </a:r>
            <a:r>
              <a:rPr lang="en-US" sz="3200" dirty="0" smtClean="0">
                <a:latin typeface="Comic Sans MS"/>
              </a:rPr>
              <a:t>4 x</a:t>
            </a:r>
            <a:r>
              <a:rPr lang="en-US" sz="3200" baseline="30000" dirty="0" smtClean="0">
                <a:latin typeface="Comic Sans MS"/>
              </a:rPr>
              <a:t>3</a:t>
            </a:r>
            <a:r>
              <a:rPr lang="en-US" sz="3200" dirty="0">
                <a:latin typeface="Comic Sans MS"/>
              </a:rPr>
              <a:t>, the number is the</a:t>
            </a:r>
            <a:r>
              <a:rPr lang="en-US" sz="3200" b="1" dirty="0">
                <a:latin typeface="Comic Sans MS"/>
              </a:rPr>
              <a:t> coefficient </a:t>
            </a:r>
            <a:r>
              <a:rPr lang="en-US" sz="3200" dirty="0">
                <a:latin typeface="Comic Sans MS"/>
              </a:rPr>
              <a:t>of the power</a:t>
            </a:r>
            <a:endParaRPr lang="en-ZW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1219200" y="4864385"/>
            <a:ext cx="2362199" cy="1031052"/>
            <a:chOff x="1219200" y="4864385"/>
            <a:chExt cx="2362199" cy="1031052"/>
          </a:xfrm>
        </p:grpSpPr>
        <p:sp>
          <p:nvSpPr>
            <p:cNvPr id="6" name="Oval 5"/>
            <p:cNvSpPr/>
            <p:nvPr/>
          </p:nvSpPr>
          <p:spPr>
            <a:xfrm>
              <a:off x="1476375" y="4864385"/>
              <a:ext cx="457200" cy="469615"/>
            </a:xfrm>
            <a:prstGeom prst="ellipse">
              <a:avLst/>
            </a:prstGeom>
            <a:solidFill>
              <a:srgbClr val="C00000">
                <a:alpha val="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7" name="Oval 6"/>
            <p:cNvSpPr/>
            <p:nvPr/>
          </p:nvSpPr>
          <p:spPr>
            <a:xfrm>
              <a:off x="2819399" y="4877227"/>
              <a:ext cx="457200" cy="369710"/>
            </a:xfrm>
            <a:prstGeom prst="ellipse">
              <a:avLst/>
            </a:prstGeom>
            <a:solidFill>
              <a:srgbClr val="C00000">
                <a:alpha val="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8" name="Oval 7"/>
            <p:cNvSpPr/>
            <p:nvPr/>
          </p:nvSpPr>
          <p:spPr>
            <a:xfrm>
              <a:off x="1219200" y="5345076"/>
              <a:ext cx="2362199" cy="550361"/>
            </a:xfrm>
            <a:prstGeom prst="ellipse">
              <a:avLst/>
            </a:prstGeom>
            <a:solidFill>
              <a:srgbClr val="C00000">
                <a:alpha val="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</p:spTree>
    <p:extLst>
      <p:ext uri="{BB962C8B-B14F-4D97-AF65-F5344CB8AC3E}">
        <p14:creationId xmlns:p14="http://schemas.microsoft.com/office/powerpoint/2010/main" val="408104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Simplifying by Combing Like Terms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2209800"/>
            <a:ext cx="2393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latin typeface="Comic Sans MS"/>
              </a:rPr>
              <a:t>1.  </a:t>
            </a:r>
            <a:r>
              <a:rPr lang="pt-BR" sz="3200" dirty="0" smtClean="0">
                <a:latin typeface="Comic Sans MS"/>
              </a:rPr>
              <a:t> 7x </a:t>
            </a:r>
            <a:r>
              <a:rPr lang="pt-BR" sz="3200" dirty="0">
                <a:latin typeface="Comic Sans MS"/>
              </a:rPr>
              <a:t>+ 4x </a:t>
            </a:r>
            <a:endParaRPr lang="en-ZW" sz="3200" dirty="0"/>
          </a:p>
        </p:txBody>
      </p:sp>
      <p:sp>
        <p:nvSpPr>
          <p:cNvPr id="5" name="Rectangle 4"/>
          <p:cNvSpPr/>
          <p:nvPr/>
        </p:nvSpPr>
        <p:spPr>
          <a:xfrm>
            <a:off x="3051223" y="2190750"/>
            <a:ext cx="11288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latin typeface="Comic Sans MS"/>
              </a:rPr>
              <a:t>= 11x</a:t>
            </a:r>
            <a:endParaRPr lang="en-ZW" sz="3200" dirty="0"/>
          </a:p>
        </p:txBody>
      </p:sp>
      <p:sp>
        <p:nvSpPr>
          <p:cNvPr id="6" name="Rectangle 5"/>
          <p:cNvSpPr/>
          <p:nvPr/>
        </p:nvSpPr>
        <p:spPr>
          <a:xfrm>
            <a:off x="2252157" y="4042350"/>
            <a:ext cx="2576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latin typeface="Comic Sans MS"/>
              </a:rPr>
              <a:t>= 3n</a:t>
            </a:r>
            <a:r>
              <a:rPr lang="pt-BR" sz="3200" baseline="30000" dirty="0" smtClean="0">
                <a:latin typeface="Comic Sans MS"/>
              </a:rPr>
              <a:t>2</a:t>
            </a:r>
            <a:r>
              <a:rPr lang="pt-BR" sz="3200" dirty="0" smtClean="0">
                <a:latin typeface="Comic Sans MS"/>
              </a:rPr>
              <a:t> – n</a:t>
            </a:r>
            <a:r>
              <a:rPr lang="pt-BR" sz="3200" baseline="30000" dirty="0" smtClean="0">
                <a:latin typeface="Comic Sans MS"/>
              </a:rPr>
              <a:t>2 </a:t>
            </a:r>
            <a:r>
              <a:rPr lang="pt-BR" sz="3200" dirty="0">
                <a:latin typeface="Comic Sans MS"/>
              </a:rPr>
              <a:t>+ n</a:t>
            </a:r>
            <a:endParaRPr lang="en-ZW" sz="3200" dirty="0"/>
          </a:p>
        </p:txBody>
      </p:sp>
      <p:sp>
        <p:nvSpPr>
          <p:cNvPr id="7" name="Rectangle 6"/>
          <p:cNvSpPr/>
          <p:nvPr/>
        </p:nvSpPr>
        <p:spPr>
          <a:xfrm>
            <a:off x="609599" y="3453825"/>
            <a:ext cx="3130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latin typeface="Comic Sans MS"/>
              </a:rPr>
              <a:t>2. </a:t>
            </a:r>
            <a:r>
              <a:rPr lang="pt-BR" sz="3200" dirty="0" smtClean="0">
                <a:latin typeface="Comic Sans MS"/>
              </a:rPr>
              <a:t>   3n</a:t>
            </a:r>
            <a:r>
              <a:rPr lang="pt-BR" sz="3200" baseline="30000" dirty="0" smtClean="0">
                <a:latin typeface="Comic Sans MS"/>
              </a:rPr>
              <a:t>2</a:t>
            </a:r>
            <a:r>
              <a:rPr lang="pt-BR" sz="3200" dirty="0" smtClean="0">
                <a:latin typeface="Comic Sans MS"/>
              </a:rPr>
              <a:t> </a:t>
            </a:r>
            <a:r>
              <a:rPr lang="pt-BR" sz="3200" dirty="0">
                <a:latin typeface="Comic Sans MS"/>
              </a:rPr>
              <a:t>+ n – n</a:t>
            </a:r>
            <a:r>
              <a:rPr lang="pt-BR" sz="3200" baseline="30000" dirty="0">
                <a:latin typeface="Comic Sans MS"/>
              </a:rPr>
              <a:t>2</a:t>
            </a:r>
            <a:endParaRPr lang="en-ZW" sz="3200" dirty="0"/>
          </a:p>
        </p:txBody>
      </p:sp>
      <p:sp>
        <p:nvSpPr>
          <p:cNvPr id="9" name="Rectangle 8"/>
          <p:cNvSpPr/>
          <p:nvPr/>
        </p:nvSpPr>
        <p:spPr>
          <a:xfrm>
            <a:off x="2280306" y="4627125"/>
            <a:ext cx="18085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latin typeface="Comic Sans MS"/>
              </a:rPr>
              <a:t>= 2n</a:t>
            </a:r>
            <a:r>
              <a:rPr lang="pt-BR" sz="3200" baseline="30000" dirty="0" smtClean="0">
                <a:latin typeface="Comic Sans MS"/>
              </a:rPr>
              <a:t>2</a:t>
            </a:r>
            <a:r>
              <a:rPr lang="pt-BR" sz="3200" dirty="0">
                <a:latin typeface="Comic Sans MS"/>
              </a:rPr>
              <a:t> </a:t>
            </a:r>
            <a:r>
              <a:rPr lang="pt-BR" sz="3200" dirty="0" smtClean="0">
                <a:latin typeface="Comic Sans MS"/>
              </a:rPr>
              <a:t>+ </a:t>
            </a:r>
            <a:r>
              <a:rPr lang="pt-BR" sz="3200" dirty="0">
                <a:latin typeface="Comic Sans MS"/>
              </a:rPr>
              <a:t>n</a:t>
            </a:r>
            <a:endParaRPr lang="en-ZW" sz="3200" dirty="0"/>
          </a:p>
        </p:txBody>
      </p:sp>
      <p:sp>
        <p:nvSpPr>
          <p:cNvPr id="10" name="Rectangle 9"/>
          <p:cNvSpPr/>
          <p:nvPr/>
        </p:nvSpPr>
        <p:spPr>
          <a:xfrm>
            <a:off x="695660" y="5769262"/>
            <a:ext cx="4352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>
                <a:latin typeface="Comic Sans MS"/>
              </a:rPr>
              <a:t>3. </a:t>
            </a:r>
            <a:r>
              <a:rPr lang="pt-BR" sz="3200" dirty="0" smtClean="0">
                <a:latin typeface="Comic Sans MS"/>
              </a:rPr>
              <a:t>   2(x </a:t>
            </a:r>
            <a:r>
              <a:rPr lang="pt-BR" sz="3200" dirty="0">
                <a:latin typeface="Comic Sans MS"/>
              </a:rPr>
              <a:t>+ 1) – 3(x – 4)</a:t>
            </a:r>
            <a:endParaRPr lang="en-ZW" sz="3200" dirty="0"/>
          </a:p>
        </p:txBody>
      </p:sp>
      <p:sp>
        <p:nvSpPr>
          <p:cNvPr id="11" name="Rectangle 10"/>
          <p:cNvSpPr/>
          <p:nvPr/>
        </p:nvSpPr>
        <p:spPr>
          <a:xfrm>
            <a:off x="1780041" y="7272744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latin typeface="Comic Sans MS"/>
              </a:rPr>
              <a:t>=-x </a:t>
            </a:r>
            <a:r>
              <a:rPr lang="pt-BR" sz="3200" dirty="0">
                <a:latin typeface="Comic Sans MS"/>
              </a:rPr>
              <a:t>+ </a:t>
            </a:r>
            <a:r>
              <a:rPr lang="pt-BR" sz="3200" dirty="0" smtClean="0">
                <a:latin typeface="Comic Sans MS"/>
              </a:rPr>
              <a:t>14</a:t>
            </a:r>
            <a:endParaRPr lang="en-ZW" sz="3200" dirty="0"/>
          </a:p>
        </p:txBody>
      </p:sp>
      <p:sp>
        <p:nvSpPr>
          <p:cNvPr id="12" name="Rectangle 11"/>
          <p:cNvSpPr/>
          <p:nvPr/>
        </p:nvSpPr>
        <p:spPr>
          <a:xfrm>
            <a:off x="1695914" y="6547423"/>
            <a:ext cx="3132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latin typeface="Comic Sans MS"/>
              </a:rPr>
              <a:t>=2x </a:t>
            </a:r>
            <a:r>
              <a:rPr lang="pt-BR" sz="3200" dirty="0">
                <a:latin typeface="Comic Sans MS"/>
              </a:rPr>
              <a:t>+ </a:t>
            </a:r>
            <a:r>
              <a:rPr lang="pt-BR" sz="3200" dirty="0" smtClean="0">
                <a:latin typeface="Comic Sans MS"/>
              </a:rPr>
              <a:t>2– 3x +12</a:t>
            </a:r>
            <a:endParaRPr lang="en-ZW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868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1745" y="8153400"/>
            <a:ext cx="59099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HW: SEC </a:t>
            </a:r>
            <a:r>
              <a:rPr lang="en-US" sz="3200" b="1" dirty="0" smtClean="0">
                <a:solidFill>
                  <a:srgbClr val="7030A0"/>
                </a:solidFill>
              </a:rPr>
              <a:t>1.2 </a:t>
            </a:r>
            <a:r>
              <a:rPr lang="en-US" sz="3200" b="1" dirty="0">
                <a:solidFill>
                  <a:srgbClr val="7030A0"/>
                </a:solidFill>
              </a:rPr>
              <a:t>#</a:t>
            </a:r>
            <a:r>
              <a:rPr lang="en-US" sz="3200" b="1" dirty="0" smtClean="0">
                <a:solidFill>
                  <a:srgbClr val="7030A0"/>
                </a:solidFill>
              </a:rPr>
              <a:t>15-51 x3</a:t>
            </a:r>
            <a:r>
              <a:rPr lang="en-US" sz="3200" b="1" dirty="0">
                <a:solidFill>
                  <a:srgbClr val="7030A0"/>
                </a:solidFill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Due Friday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90500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Comic Sans MS"/>
              </a:rPr>
              <a:t>A Numerical Expression </a:t>
            </a:r>
            <a:r>
              <a:rPr lang="en-US" sz="3200" dirty="0">
                <a:latin typeface="Comic Sans MS"/>
              </a:rPr>
              <a:t>consists of numbers, operations, and grouping symbols.</a:t>
            </a:r>
            <a:endParaRPr lang="en-ZW" sz="3200" dirty="0"/>
          </a:p>
        </p:txBody>
      </p:sp>
      <p:sp>
        <p:nvSpPr>
          <p:cNvPr id="5" name="Rectangle 4"/>
          <p:cNvSpPr/>
          <p:nvPr/>
        </p:nvSpPr>
        <p:spPr>
          <a:xfrm>
            <a:off x="0" y="4572000"/>
            <a:ext cx="64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Comic Sans MS"/>
              </a:rPr>
              <a:t>Exponents </a:t>
            </a:r>
            <a:r>
              <a:rPr lang="en-US" sz="3200" dirty="0">
                <a:latin typeface="Comic Sans MS"/>
              </a:rPr>
              <a:t>are used to represent repeated factors in multiplication.</a:t>
            </a:r>
            <a:endParaRPr lang="en-ZW" sz="3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74272" y="6078613"/>
            <a:ext cx="3288080" cy="1569660"/>
            <a:chOff x="274272" y="6078613"/>
            <a:chExt cx="3288080" cy="1569660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274272" y="6078613"/>
              <a:ext cx="3288080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2</a:t>
              </a:r>
              <a:r>
                <a:rPr kumimoji="0" lang="en-US" sz="3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5 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= 2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  <a:sym typeface="Symbol" pitchFamily="18" charset="2"/>
                </a:rPr>
                <a:t>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2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  <a:sym typeface="Symbol" pitchFamily="18" charset="2"/>
                </a:rPr>
                <a:t>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2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  <a:sym typeface="Symbol" pitchFamily="18" charset="2"/>
                </a:rPr>
                <a:t>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2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  <a:sym typeface="Symbol" pitchFamily="18" charset="2"/>
                </a:rPr>
                <a:t></a:t>
              </a: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2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ZW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   5 factors of 2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" name="AutoShape 1"/>
            <p:cNvSpPr>
              <a:spLocks/>
            </p:cNvSpPr>
            <p:nvPr/>
          </p:nvSpPr>
          <p:spPr bwMode="auto">
            <a:xfrm rot="16200000">
              <a:off x="1877296" y="6041457"/>
              <a:ext cx="684063" cy="1752598"/>
            </a:xfrm>
            <a:prstGeom prst="leftBrace">
              <a:avLst>
                <a:gd name="adj1" fmla="val 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W"/>
            </a:p>
          </p:txBody>
        </p:sp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62352" y="5759691"/>
            <a:ext cx="3429000" cy="292710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 is the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base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and 5 is the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exponent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and 2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is a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power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35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Evaluating Powers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6" y="2049898"/>
            <a:ext cx="28956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mic Sans MS"/>
              </a:rPr>
              <a:t>1.  </a:t>
            </a:r>
            <a:r>
              <a:rPr lang="en-US" dirty="0" smtClean="0">
                <a:latin typeface="Comic Sans MS"/>
              </a:rPr>
              <a:t>   (-</a:t>
            </a:r>
            <a:r>
              <a:rPr lang="en-US" dirty="0">
                <a:latin typeface="Comic Sans MS"/>
              </a:rPr>
              <a:t>3)</a:t>
            </a:r>
            <a:r>
              <a:rPr lang="en-US" baseline="30000" dirty="0">
                <a:latin typeface="Comic Sans MS"/>
              </a:rPr>
              <a:t>4</a:t>
            </a:r>
            <a:r>
              <a:rPr lang="en-US" dirty="0">
                <a:latin typeface="Comic Sans MS"/>
              </a:rPr>
              <a:t> = </a:t>
            </a:r>
            <a:endParaRPr lang="en-US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092471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latin typeface="Comic Sans MS"/>
              </a:rPr>
              <a:t>2.   </a:t>
            </a:r>
            <a:r>
              <a:rPr lang="en-US" sz="3200" dirty="0" smtClean="0">
                <a:latin typeface="Comic Sans MS"/>
              </a:rPr>
              <a:t>  </a:t>
            </a:r>
            <a:r>
              <a:rPr lang="en-US" sz="3200" dirty="0">
                <a:latin typeface="Comic Sans MS"/>
              </a:rPr>
              <a:t>-3</a:t>
            </a:r>
            <a:r>
              <a:rPr lang="en-US" sz="3200" baseline="30000" dirty="0">
                <a:latin typeface="Comic Sans MS"/>
              </a:rPr>
              <a:t>4</a:t>
            </a:r>
            <a:r>
              <a:rPr lang="en-US" sz="3200" dirty="0">
                <a:latin typeface="Comic Sans MS"/>
              </a:rPr>
              <a:t> </a:t>
            </a:r>
            <a:r>
              <a:rPr lang="en-US" sz="3200" dirty="0" smtClean="0">
                <a:latin typeface="Comic Sans MS"/>
              </a:rPr>
              <a:t>=</a:t>
            </a:r>
            <a:endParaRPr lang="en-US" sz="3200" dirty="0">
              <a:latin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705599"/>
            <a:ext cx="2247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/>
              </a:rPr>
              <a:t>3</a:t>
            </a:r>
            <a:r>
              <a:rPr lang="en-US" sz="3200" dirty="0">
                <a:latin typeface="Comic Sans MS"/>
              </a:rPr>
              <a:t>.       </a:t>
            </a:r>
            <a:r>
              <a:rPr lang="en-US" sz="3200" dirty="0" smtClean="0">
                <a:latin typeface="Comic Sans MS"/>
              </a:rPr>
              <a:t>5</a:t>
            </a:r>
            <a:r>
              <a:rPr lang="en-US" sz="3200" baseline="30000" dirty="0" smtClean="0">
                <a:latin typeface="Comic Sans MS"/>
              </a:rPr>
              <a:t>7</a:t>
            </a:r>
            <a:r>
              <a:rPr lang="en-US" sz="3200" dirty="0" smtClean="0">
                <a:latin typeface="Comic Sans MS"/>
              </a:rPr>
              <a:t> </a:t>
            </a:r>
            <a:r>
              <a:rPr lang="en-US" sz="3200" dirty="0">
                <a:latin typeface="Comic Sans MS"/>
              </a:rPr>
              <a:t>=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2247900" y="2049898"/>
            <a:ext cx="31999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/>
              </a:rPr>
              <a:t>(-</a:t>
            </a:r>
            <a:r>
              <a:rPr lang="en-US" sz="3200" dirty="0" smtClean="0">
                <a:latin typeface="Comic Sans MS"/>
              </a:rPr>
              <a:t>3)(-3)(-3)(-3) </a:t>
            </a:r>
            <a:endParaRPr lang="en-ZW" sz="3200" dirty="0"/>
          </a:p>
        </p:txBody>
      </p:sp>
      <p:sp>
        <p:nvSpPr>
          <p:cNvPr id="7" name="AutoShape 1"/>
          <p:cNvSpPr>
            <a:spLocks/>
          </p:cNvSpPr>
          <p:nvPr/>
        </p:nvSpPr>
        <p:spPr bwMode="auto">
          <a:xfrm rot="16200000">
            <a:off x="2971399" y="2129452"/>
            <a:ext cx="342031" cy="1410886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 rot="16200000">
            <a:off x="4335499" y="2159788"/>
            <a:ext cx="342030" cy="1360889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9" name="Rectangle 8"/>
          <p:cNvSpPr/>
          <p:nvPr/>
        </p:nvSpPr>
        <p:spPr>
          <a:xfrm>
            <a:off x="2957229" y="3054732"/>
            <a:ext cx="1781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(9)    (9)</a:t>
            </a:r>
            <a:endParaRPr lang="en-ZW" sz="3200" dirty="0"/>
          </a:p>
        </p:txBody>
      </p:sp>
      <p:sp>
        <p:nvSpPr>
          <p:cNvPr id="10" name="Rectangle 9"/>
          <p:cNvSpPr/>
          <p:nvPr/>
        </p:nvSpPr>
        <p:spPr>
          <a:xfrm>
            <a:off x="5462316" y="2922922"/>
            <a:ext cx="829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=81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47900" y="4092470"/>
            <a:ext cx="2685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-(3)(3)(3)(3</a:t>
            </a:r>
            <a:r>
              <a:rPr lang="en-US" sz="3200" dirty="0">
                <a:latin typeface="Comic Sans MS"/>
              </a:rPr>
              <a:t>) </a:t>
            </a:r>
            <a:endParaRPr lang="en-ZW" sz="3200" dirty="0"/>
          </a:p>
        </p:txBody>
      </p:sp>
      <p:sp>
        <p:nvSpPr>
          <p:cNvPr id="12" name="AutoShape 1"/>
          <p:cNvSpPr>
            <a:spLocks/>
          </p:cNvSpPr>
          <p:nvPr/>
        </p:nvSpPr>
        <p:spPr bwMode="auto">
          <a:xfrm rot="16200000">
            <a:off x="2991876" y="4352369"/>
            <a:ext cx="342033" cy="991783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13" name="AutoShape 1"/>
          <p:cNvSpPr>
            <a:spLocks/>
          </p:cNvSpPr>
          <p:nvPr/>
        </p:nvSpPr>
        <p:spPr bwMode="auto">
          <a:xfrm rot="16200000">
            <a:off x="3903410" y="4416170"/>
            <a:ext cx="336694" cy="869519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14" name="Rectangle 13"/>
          <p:cNvSpPr/>
          <p:nvPr/>
        </p:nvSpPr>
        <p:spPr>
          <a:xfrm>
            <a:off x="2723315" y="5041612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-(9)    (9)</a:t>
            </a:r>
            <a:endParaRPr lang="en-ZW" sz="3200" dirty="0"/>
          </a:p>
        </p:txBody>
      </p:sp>
      <p:sp>
        <p:nvSpPr>
          <p:cNvPr id="15" name="Rectangle 14"/>
          <p:cNvSpPr/>
          <p:nvPr/>
        </p:nvSpPr>
        <p:spPr>
          <a:xfrm>
            <a:off x="5509976" y="5333999"/>
            <a:ext cx="1000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=-81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71694" y="6705598"/>
            <a:ext cx="4367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/>
              </a:rPr>
              <a:t>(5)(5)(5)(5)(5)(5)(5) </a:t>
            </a:r>
            <a:endParaRPr lang="en-ZW" sz="3200" dirty="0"/>
          </a:p>
        </p:txBody>
      </p:sp>
      <p:sp>
        <p:nvSpPr>
          <p:cNvPr id="17" name="AutoShape 1"/>
          <p:cNvSpPr>
            <a:spLocks/>
          </p:cNvSpPr>
          <p:nvPr/>
        </p:nvSpPr>
        <p:spPr bwMode="auto">
          <a:xfrm rot="16200000">
            <a:off x="2797210" y="6750608"/>
            <a:ext cx="342031" cy="1410886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18" name="AutoShape 1"/>
          <p:cNvSpPr>
            <a:spLocks/>
          </p:cNvSpPr>
          <p:nvPr/>
        </p:nvSpPr>
        <p:spPr bwMode="auto">
          <a:xfrm rot="16200000">
            <a:off x="4308966" y="6780944"/>
            <a:ext cx="342030" cy="1360889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21" name="Rectangle 20"/>
          <p:cNvSpPr/>
          <p:nvPr/>
        </p:nvSpPr>
        <p:spPr>
          <a:xfrm>
            <a:off x="2438400" y="7632404"/>
            <a:ext cx="35718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(125)    (125)   (5)</a:t>
            </a:r>
            <a:endParaRPr lang="en-ZW" sz="3200" dirty="0"/>
          </a:p>
        </p:txBody>
      </p:sp>
      <p:sp>
        <p:nvSpPr>
          <p:cNvPr id="22" name="Rectangle 21"/>
          <p:cNvSpPr/>
          <p:nvPr/>
        </p:nvSpPr>
        <p:spPr>
          <a:xfrm>
            <a:off x="5055588" y="8254416"/>
            <a:ext cx="1579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=78125</a:t>
            </a:r>
            <a:endParaRPr lang="en-ZW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6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Using Order of Operations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64819" y="2286000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/>
              </a:rPr>
              <a:t>1. </a:t>
            </a:r>
            <a:r>
              <a:rPr lang="en-US" sz="3200" dirty="0" smtClean="0">
                <a:latin typeface="Comic Sans MS"/>
              </a:rPr>
              <a:t>   -</a:t>
            </a:r>
            <a:r>
              <a:rPr lang="en-US" sz="3200" dirty="0">
                <a:latin typeface="Comic Sans MS"/>
              </a:rPr>
              <a:t>4 + 2(-2 + 5)</a:t>
            </a:r>
            <a:r>
              <a:rPr lang="en-US" sz="3200" baseline="30000" dirty="0">
                <a:latin typeface="Comic Sans MS"/>
              </a:rPr>
              <a:t>2</a:t>
            </a:r>
            <a:r>
              <a:rPr lang="en-US" sz="3200" dirty="0">
                <a:latin typeface="Comic Sans MS"/>
              </a:rPr>
              <a:t>	</a:t>
            </a:r>
            <a:endParaRPr lang="en-ZW" sz="3200" dirty="0"/>
          </a:p>
        </p:txBody>
      </p:sp>
      <p:sp>
        <p:nvSpPr>
          <p:cNvPr id="5" name="Rectangle 4"/>
          <p:cNvSpPr/>
          <p:nvPr/>
        </p:nvSpPr>
        <p:spPr>
          <a:xfrm>
            <a:off x="464819" y="4972108"/>
            <a:ext cx="4480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/>
              </a:rPr>
              <a:t>2.  </a:t>
            </a:r>
            <a:r>
              <a:rPr lang="en-US" sz="3200" dirty="0" smtClean="0">
                <a:latin typeface="Comic Sans MS"/>
              </a:rPr>
              <a:t>  8 </a:t>
            </a:r>
            <a:r>
              <a:rPr lang="en-US" sz="3200" dirty="0">
                <a:latin typeface="Comic Sans MS"/>
              </a:rPr>
              <a:t>- 5</a:t>
            </a:r>
            <a:r>
              <a:rPr lang="en-US" sz="3200" dirty="0">
                <a:latin typeface="Comic Sans MS"/>
                <a:sym typeface="Symbol"/>
              </a:rPr>
              <a:t>2</a:t>
            </a:r>
            <a:r>
              <a:rPr lang="en-US" sz="3200" baseline="30000" dirty="0">
                <a:latin typeface="Comic Sans MS"/>
                <a:sym typeface="Symbol"/>
              </a:rPr>
              <a:t>2</a:t>
            </a:r>
            <a:r>
              <a:rPr lang="en-US" sz="3200" dirty="0">
                <a:latin typeface="Comic Sans MS"/>
                <a:sym typeface="Symbol"/>
              </a:rPr>
              <a:t>  (-10) -2</a:t>
            </a:r>
            <a:endParaRPr lang="en-ZW" sz="3200" dirty="0"/>
          </a:p>
        </p:txBody>
      </p:sp>
      <p:sp>
        <p:nvSpPr>
          <p:cNvPr id="8" name="Rectangle 7"/>
          <p:cNvSpPr/>
          <p:nvPr/>
        </p:nvSpPr>
        <p:spPr>
          <a:xfrm>
            <a:off x="1295400" y="2923875"/>
            <a:ext cx="91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=14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6819" y="5625798"/>
            <a:ext cx="643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=8</a:t>
            </a:r>
            <a:endParaRPr lang="en-ZW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9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0"/>
            <a:ext cx="6172200" cy="776816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889070"/>
            <a:ext cx="5715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srgbClr val="00B0F0"/>
                </a:solidFill>
                <a:latin typeface="Comic Sans MS"/>
              </a:rPr>
              <a:t>A </a:t>
            </a:r>
            <a:r>
              <a:rPr lang="en-US" sz="3200" b="1" dirty="0">
                <a:solidFill>
                  <a:srgbClr val="00B0F0"/>
                </a:solidFill>
                <a:latin typeface="Comic Sans MS"/>
              </a:rPr>
              <a:t>variable</a:t>
            </a:r>
            <a:r>
              <a:rPr lang="en-US" sz="3200" dirty="0">
                <a:solidFill>
                  <a:srgbClr val="00B0F0"/>
                </a:solidFill>
                <a:latin typeface="Comic Sans MS"/>
              </a:rPr>
              <a:t> is a letter that is used to represent one or more numbers.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454950"/>
            <a:ext cx="6019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92D050"/>
                </a:solidFill>
                <a:latin typeface="Comic Sans MS"/>
              </a:rPr>
              <a:t>Any number used to replace a variable is a </a:t>
            </a:r>
            <a:r>
              <a:rPr lang="en-US" sz="3200" b="1" dirty="0">
                <a:solidFill>
                  <a:srgbClr val="92D050"/>
                </a:solidFill>
                <a:latin typeface="Comic Sans MS"/>
              </a:rPr>
              <a:t>value of the variable</a:t>
            </a:r>
            <a:endParaRPr lang="en-ZW" sz="3200" dirty="0">
              <a:solidFill>
                <a:srgbClr val="92D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047440"/>
            <a:ext cx="5715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srgbClr val="00B0F0"/>
                </a:solidFill>
                <a:latin typeface="Comic Sans MS"/>
              </a:rPr>
              <a:t>An expression involving variables is called an </a:t>
            </a:r>
            <a:r>
              <a:rPr lang="en-US" sz="3200" b="1" dirty="0">
                <a:solidFill>
                  <a:srgbClr val="00B0F0"/>
                </a:solidFill>
                <a:latin typeface="Comic Sans MS"/>
              </a:rPr>
              <a:t>algebraic expression</a:t>
            </a:r>
            <a:r>
              <a:rPr lang="en-US" sz="3200" dirty="0">
                <a:solidFill>
                  <a:srgbClr val="00B0F0"/>
                </a:solidFill>
                <a:latin typeface="Comic Sans MS"/>
              </a:rPr>
              <a:t>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28600" y="5645675"/>
            <a:ext cx="6248400" cy="2765879"/>
          </a:xfrm>
        </p:spPr>
        <p:txBody>
          <a:bodyPr>
            <a:normAutofit lnSpcReduction="10000"/>
          </a:bodyPr>
          <a:lstStyle/>
          <a:p>
            <a:pPr marL="0" marR="0" lvl="0" indent="0" rtl="0">
              <a:buNone/>
            </a:pPr>
            <a:r>
              <a:rPr lang="en-US" b="0" i="0" u="none" strike="noStrike" baseline="0" dirty="0" smtClean="0">
                <a:solidFill>
                  <a:srgbClr val="92D050"/>
                </a:solidFill>
                <a:latin typeface="Comic Sans MS"/>
              </a:rPr>
              <a:t>When the variables in an algebraic expression are replaced by numbers, you are evaluating the expression, and the result is called the </a:t>
            </a:r>
            <a:r>
              <a:rPr lang="en-US" b="1" i="0" u="none" strike="noStrike" baseline="0" dirty="0" smtClean="0">
                <a:solidFill>
                  <a:srgbClr val="92D050"/>
                </a:solidFill>
                <a:latin typeface="Comic Sans MS"/>
              </a:rPr>
              <a:t>value of the expression</a:t>
            </a:r>
            <a:r>
              <a:rPr lang="en-US" b="0" i="0" u="none" strike="noStrike" baseline="0" dirty="0" smtClean="0">
                <a:solidFill>
                  <a:srgbClr val="92D050"/>
                </a:solidFill>
                <a:latin typeface="Comic Sans M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22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How to Write and Evaluate a Real Life-Model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57174" y="2705100"/>
            <a:ext cx="6219825" cy="1828800"/>
            <a:chOff x="1440" y="13680"/>
            <a:chExt cx="9000" cy="900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1440" y="13680"/>
              <a:ext cx="2715" cy="900"/>
            </a:xfrm>
            <a:prstGeom prst="rect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ZW" sz="24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cs typeface="Arial" pitchFamily="34" charset="0"/>
                </a:rPr>
                <a:t>Write Algebraic Expression</a:t>
              </a: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624" y="13680"/>
              <a:ext cx="2823" cy="900"/>
            </a:xfrm>
            <a:prstGeom prst="rect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ZW" sz="2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cs typeface="Arial" pitchFamily="34" charset="0"/>
                </a:rPr>
                <a:t>Substitute values of variables</a:t>
              </a: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280" y="13680"/>
              <a:ext cx="2160" cy="900"/>
            </a:xfrm>
            <a:prstGeom prst="rect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Z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Z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Simplify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733437" y="4038600"/>
            <a:ext cx="1038225" cy="0"/>
          </a:xfrm>
          <a:prstGeom prst="line">
            <a:avLst/>
          </a:prstGeom>
          <a:noFill/>
          <a:ln w="57150" cmpd="thinThick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179962" y="4038600"/>
            <a:ext cx="1230238" cy="0"/>
          </a:xfrm>
          <a:prstGeom prst="line">
            <a:avLst/>
          </a:prstGeom>
          <a:noFill/>
          <a:ln w="57150" cmpd="thinThick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290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Evaluating and Algebraic Expression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83819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mic Sans MS"/>
              </a:rPr>
              <a:t>1.  -3x</a:t>
            </a:r>
            <a:r>
              <a:rPr lang="en-US" baseline="30000" dirty="0">
                <a:latin typeface="Comic Sans MS"/>
              </a:rPr>
              <a:t>2</a:t>
            </a:r>
            <a:r>
              <a:rPr lang="en-US" dirty="0">
                <a:latin typeface="Comic Sans MS"/>
              </a:rPr>
              <a:t> - 5x + 7 when x = -2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486400"/>
            <a:ext cx="6172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Comic Sans MS"/>
              </a:rPr>
              <a:t>2.  -4x</a:t>
            </a:r>
            <a:r>
              <a:rPr lang="en-US" sz="3200" baseline="30000" dirty="0" smtClean="0">
                <a:latin typeface="Comic Sans MS"/>
              </a:rPr>
              <a:t>2</a:t>
            </a:r>
            <a:r>
              <a:rPr lang="en-US" sz="3200" dirty="0" smtClean="0">
                <a:latin typeface="Comic Sans MS"/>
              </a:rPr>
              <a:t> + 6x – 11 when x = -3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941" y="2819400"/>
            <a:ext cx="3924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=-3(-2)</a:t>
            </a:r>
            <a:r>
              <a:rPr lang="en-US" sz="3200" baseline="30000" dirty="0" smtClean="0">
                <a:latin typeface="Comic Sans MS"/>
              </a:rPr>
              <a:t>2</a:t>
            </a:r>
            <a:r>
              <a:rPr lang="en-US" sz="3200" dirty="0" smtClean="0">
                <a:latin typeface="Comic Sans MS"/>
              </a:rPr>
              <a:t> – 5(-2) </a:t>
            </a:r>
            <a:r>
              <a:rPr lang="en-US" sz="3200" dirty="0">
                <a:latin typeface="Comic Sans MS"/>
              </a:rPr>
              <a:t>+ 7 </a:t>
            </a:r>
            <a:endParaRPr lang="en-ZW" sz="3200" dirty="0"/>
          </a:p>
        </p:txBody>
      </p:sp>
      <p:sp>
        <p:nvSpPr>
          <p:cNvPr id="7" name="Rectangle 6"/>
          <p:cNvSpPr/>
          <p:nvPr/>
        </p:nvSpPr>
        <p:spPr>
          <a:xfrm>
            <a:off x="657366" y="3613725"/>
            <a:ext cx="35205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=-3(4) –(-10) </a:t>
            </a:r>
            <a:r>
              <a:rPr lang="en-US" sz="3200" dirty="0">
                <a:latin typeface="Comic Sans MS"/>
              </a:rPr>
              <a:t>+ 7 </a:t>
            </a:r>
            <a:endParaRPr lang="en-ZW" sz="3200" dirty="0"/>
          </a:p>
        </p:txBody>
      </p:sp>
      <p:sp>
        <p:nvSpPr>
          <p:cNvPr id="8" name="Rectangle 7"/>
          <p:cNvSpPr/>
          <p:nvPr/>
        </p:nvSpPr>
        <p:spPr>
          <a:xfrm>
            <a:off x="685941" y="4402275"/>
            <a:ext cx="25731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/>
              </a:rPr>
              <a:t>=-12 +10 </a:t>
            </a:r>
            <a:r>
              <a:rPr lang="en-US" sz="3200" dirty="0">
                <a:latin typeface="Comic Sans MS"/>
              </a:rPr>
              <a:t>+ 7 </a:t>
            </a:r>
            <a:endParaRPr lang="en-ZW" sz="3200" dirty="0"/>
          </a:p>
        </p:txBody>
      </p:sp>
      <p:sp>
        <p:nvSpPr>
          <p:cNvPr id="9" name="Rectangle 8"/>
          <p:cNvSpPr/>
          <p:nvPr/>
        </p:nvSpPr>
        <p:spPr>
          <a:xfrm>
            <a:off x="3411708" y="4358100"/>
            <a:ext cx="644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=5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7986" y="6429375"/>
            <a:ext cx="5181600" cy="495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Comic Sans MS"/>
              </a:rPr>
              <a:t>  -4(-3)</a:t>
            </a:r>
            <a:r>
              <a:rPr lang="en-US" sz="3200" baseline="30000" dirty="0" smtClean="0">
                <a:latin typeface="Comic Sans MS"/>
              </a:rPr>
              <a:t>2</a:t>
            </a:r>
            <a:r>
              <a:rPr lang="en-US" sz="3200" dirty="0" smtClean="0">
                <a:latin typeface="Comic Sans MS"/>
              </a:rPr>
              <a:t> + 6(-3) – 11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7986" y="6953250"/>
            <a:ext cx="5181600" cy="495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Comic Sans MS"/>
              </a:rPr>
              <a:t>-4(9) + 6(-3) – 11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19732" y="7600950"/>
            <a:ext cx="4195783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Comic Sans MS"/>
              </a:rPr>
              <a:t>-36+ (-18) – 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31461" y="7602675"/>
            <a:ext cx="10663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=-65</a:t>
            </a:r>
            <a:endParaRPr lang="en-ZW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3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Writing and Evaluating a Real Life-Model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6210300" cy="480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mic Sans MS"/>
              </a:rPr>
              <a:t>You </a:t>
            </a:r>
            <a:r>
              <a:rPr lang="en-US" dirty="0">
                <a:latin typeface="Comic Sans MS"/>
              </a:rPr>
              <a:t>have $50 and are buying some movies on videocassettes that cost $15 each. </a:t>
            </a:r>
            <a:endParaRPr lang="en-US" dirty="0" smtClean="0">
              <a:latin typeface="Comic Sans MS"/>
            </a:endParaRP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FF0000"/>
                </a:solidFill>
                <a:latin typeface="Comic Sans MS"/>
              </a:rPr>
              <a:t>Write </a:t>
            </a:r>
            <a:r>
              <a:rPr lang="en-US" dirty="0">
                <a:solidFill>
                  <a:srgbClr val="FF0000"/>
                </a:solidFill>
                <a:latin typeface="Comic Sans MS"/>
              </a:rPr>
              <a:t>an expression that shows how much money you have left after buying </a:t>
            </a:r>
            <a:r>
              <a:rPr lang="en-US" i="1" dirty="0">
                <a:solidFill>
                  <a:srgbClr val="FF0000"/>
                </a:solidFill>
                <a:latin typeface="Comic Sans MS"/>
              </a:rPr>
              <a:t>n</a:t>
            </a:r>
            <a:r>
              <a:rPr lang="en-US" dirty="0">
                <a:solidFill>
                  <a:srgbClr val="FF0000"/>
                </a:solidFill>
                <a:latin typeface="Comic Sans MS"/>
              </a:rPr>
              <a:t> movies.  </a:t>
            </a:r>
            <a:endParaRPr lang="en-US" dirty="0" smtClean="0">
              <a:solidFill>
                <a:srgbClr val="FF0000"/>
              </a:solidFill>
              <a:latin typeface="Comic Sans MS"/>
            </a:endParaRP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70C0"/>
                </a:solidFill>
                <a:latin typeface="Comic Sans MS"/>
              </a:rPr>
              <a:t>Evaluate </a:t>
            </a:r>
            <a:r>
              <a:rPr lang="en-US" dirty="0">
                <a:solidFill>
                  <a:srgbClr val="0070C0"/>
                </a:solidFill>
                <a:latin typeface="Comic Sans MS"/>
              </a:rPr>
              <a:t>the expression when n = 2 and n = 3.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4800" y="6324600"/>
                <a:ext cx="4953000" cy="1117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0" i="1" smtClean="0">
                        <a:solidFill>
                          <a:srgbClr val="C00000"/>
                        </a:solidFill>
                        <a:latin typeface="Cambria Math"/>
                      </a:rPr>
                      <m:t>$50−</m:t>
                    </m:r>
                    <m:d>
                      <m:dPr>
                        <m:ctrlPr>
                          <a:rPr lang="en-US" sz="4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$15</m:t>
                            </m:r>
                          </m:num>
                          <m:den>
                            <m:r>
                              <a:rPr lang="en-US" sz="4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𝑐𝑎𝑠𝑠𝑒𝑡𝑡𝑒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400" dirty="0" smtClean="0">
                    <a:solidFill>
                      <a:srgbClr val="C00000"/>
                    </a:solidFill>
                  </a:rPr>
                  <a:t>n</a:t>
                </a:r>
                <a:endParaRPr lang="en-ZW" sz="4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6324600"/>
                <a:ext cx="4953000" cy="1117294"/>
              </a:xfrm>
              <a:prstGeom prst="rect">
                <a:avLst/>
              </a:prstGeom>
              <a:blipFill rotWithShape="1">
                <a:blip r:embed="rId2"/>
                <a:stretch>
                  <a:fillRect b="-10929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00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Writing and Evaluating a Real Life-Model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83405"/>
            <a:ext cx="6210300" cy="2819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omic Sans MS"/>
              </a:rPr>
              <a:t>You have $50 and are buying some movies on videocassettes that cost $15 each. </a:t>
            </a:r>
            <a:endParaRPr lang="en-US" dirty="0" smtClean="0">
              <a:latin typeface="Comic Sans M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mic Sans MS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omic Sans MS"/>
              </a:rPr>
              <a:t> b. Evaluate </a:t>
            </a:r>
            <a:r>
              <a:rPr lang="en-US" dirty="0">
                <a:solidFill>
                  <a:srgbClr val="0070C0"/>
                </a:solidFill>
                <a:latin typeface="Comic Sans MS"/>
              </a:rPr>
              <a:t>the expression </a:t>
            </a:r>
            <a:r>
              <a:rPr lang="en-US" dirty="0" smtClean="0">
                <a:solidFill>
                  <a:srgbClr val="0070C0"/>
                </a:solidFill>
                <a:latin typeface="Comic Sans MS"/>
              </a:rPr>
              <a:t>	when </a:t>
            </a:r>
            <a:r>
              <a:rPr lang="en-US" dirty="0">
                <a:solidFill>
                  <a:srgbClr val="0070C0"/>
                </a:solidFill>
                <a:latin typeface="Comic Sans MS"/>
              </a:rPr>
              <a:t>n = 2 and n = 3.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4800" y="4383753"/>
                <a:ext cx="4314826" cy="1024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$50−</m:t>
                    </m:r>
                    <m:d>
                      <m:dPr>
                        <m:ctrlPr>
                          <a:rPr lang="en-US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$15</m:t>
                            </m:r>
                          </m:num>
                          <m:den>
                            <m:r>
                              <a:rPr lang="en-US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𝑐𝑎𝑠𝑠𝑒𝑡𝑡𝑒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000" dirty="0" smtClean="0">
                    <a:solidFill>
                      <a:srgbClr val="C00000"/>
                    </a:solidFill>
                  </a:rPr>
                  <a:t>n</a:t>
                </a:r>
                <a:endParaRPr lang="en-ZW" sz="4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383753"/>
                <a:ext cx="4314826" cy="1024191"/>
              </a:xfrm>
              <a:prstGeom prst="rect">
                <a:avLst/>
              </a:prstGeom>
              <a:blipFill rotWithShape="1">
                <a:blip r:embed="rId2"/>
                <a:stretch>
                  <a:fillRect r="-1977" b="-1071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5407944"/>
                <a:ext cx="6553200" cy="1024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0070C0"/>
                        </a:solidFill>
                        <a:latin typeface="Cambria Math"/>
                      </a:rPr>
                      <m:t>$50−</m:t>
                    </m:r>
                    <m:d>
                      <m:dPr>
                        <m:ctrlP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$15</m:t>
                            </m:r>
                          </m:num>
                          <m:den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𝑐𝑎𝑠𝑠𝑒𝑡𝑡𝑒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000" dirty="0" smtClean="0">
                    <a:solidFill>
                      <a:srgbClr val="0070C0"/>
                    </a:solidFill>
                  </a:rPr>
                  <a:t>(2 cassettes)</a:t>
                </a:r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07944"/>
                <a:ext cx="6553200" cy="1024191"/>
              </a:xfrm>
              <a:prstGeom prst="rect">
                <a:avLst/>
              </a:prstGeom>
              <a:blipFill rotWithShape="1">
                <a:blip r:embed="rId3"/>
                <a:stretch>
                  <a:fillRect r="-1860" b="-1071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588419" y="5710489"/>
            <a:ext cx="3502818" cy="768144"/>
            <a:chOff x="2588419" y="5710489"/>
            <a:chExt cx="3502818" cy="76814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105400" y="5710489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588419" y="5966537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45280" y="6848747"/>
                <a:ext cx="43148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$50−$30=$20</m:t>
                      </m:r>
                    </m:oMath>
                  </m:oMathPara>
                </a14:m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80" y="6848747"/>
                <a:ext cx="4314826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-6779418" y="5407943"/>
                <a:ext cx="6553200" cy="1024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0070C0"/>
                        </a:solidFill>
                        <a:latin typeface="Cambria Math"/>
                      </a:rPr>
                      <m:t>$50−</m:t>
                    </m:r>
                    <m:d>
                      <m:dPr>
                        <m:ctrlP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$15</m:t>
                            </m:r>
                          </m:num>
                          <m:den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4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𝑐𝑎𝑠𝑠𝑒𝑡𝑡𝑒</m:t>
                            </m:r>
                          </m:den>
                        </m:f>
                      </m:e>
                    </m:d>
                  </m:oMath>
                </a14:m>
                <a:r>
                  <a:rPr lang="en-ZW" sz="4000" dirty="0" smtClean="0">
                    <a:solidFill>
                      <a:srgbClr val="0070C0"/>
                    </a:solidFill>
                  </a:rPr>
                  <a:t>(3 cassettes)</a:t>
                </a:r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779418" y="5407943"/>
                <a:ext cx="6553200" cy="1024191"/>
              </a:xfrm>
              <a:prstGeom prst="rect">
                <a:avLst/>
              </a:prstGeom>
              <a:blipFill rotWithShape="1">
                <a:blip r:embed="rId5"/>
                <a:stretch>
                  <a:fillRect r="-1860" b="-1071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-4488655" y="5838513"/>
            <a:ext cx="3502818" cy="768144"/>
            <a:chOff x="2588419" y="5710489"/>
            <a:chExt cx="3502818" cy="76814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5105400" y="5710489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588419" y="5966537"/>
              <a:ext cx="985837" cy="5120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-6019800" y="6531620"/>
                <a:ext cx="43148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$50−$45=$5</m:t>
                      </m:r>
                    </m:oMath>
                  </m:oMathPara>
                </a14:m>
                <a:endParaRPr lang="en-ZW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19800" y="6531620"/>
                <a:ext cx="4314826" cy="7078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542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43 -0.004 C 0.19468 -0.03073 0.2838 -0.01893 0.40857 -0.02066 C 0.41158 -0.02292 0.4132 -0.02726 0.41736 -0.02743 C 0.50371 -0.02952 0.57408 -0.01823 0.65741 -0.01407 C 0.7375 -0.01511 0.81759 -0.01424 0.89746 -0.01737 C 0.90278 -0.01754 0.90533 -0.02362 0.91065 -0.02396 C 0.92269 -0.02483 0.93426 -0.02118 0.9463 -0.02066 C 0.97894 -0.0191 1.01134 -0.01841 1.04398 -0.01737 C 1.04931 -0.00591 1.04537 -0.00973 1.05301 -0.004 " pathEditMode="relative" rAng="0" ptsTypes="ffffffffA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18" y="-1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7 -1.11111E-6 C 0.08888 0.00104 0.17777 0.0033 0.26666 0.0033 C 0.38287 0.0033 0.4662 0.00521 0.56898 -0.01997 C 0.6706 -0.13629 0.98726 0.07291 1.08888 -0.04341 C 1.09791 -0.02257 1.09236 -0.04427 1.08449 -0.02327 C 1.08287 -0.0191 1.08449 -0.01441 1.08449 -0.01007 L 1.03101 -0.01997 " pathEditMode="relative" ptsTypes="fffffAA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481E-6 1.94444E-6 C 0.04468 -0.00573 0.08819 -0.01007 0.13333 -0.01337 C 0.25625 -0.01233 0.3794 -0.01319 0.50232 -0.01007 C 0.51204 -0.0099 0.54954 0.00121 0.55995 0.0033 C 0.58588 0.00868 0.62176 0.01597 0.64884 0.01667 C 0.72894 0.01875 0.80857 0.01892 0.88866 0.01996 C 0.92199 0.02344 0.91273 0.01771 0.92431 0.02656 " pathEditMode="relative" ptsTypes="ffffff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12" grpId="0"/>
      <p:bldP spid="12" grpId="1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692</Words>
  <Application>Microsoft Office PowerPoint</Application>
  <PresentationFormat>On-screen Show (4:3)</PresentationFormat>
  <Paragraphs>80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1   Section 2: Algebraic Expressions and Models </vt:lpstr>
      <vt:lpstr>VOCABULARY</vt:lpstr>
      <vt:lpstr>Evaluating Powers</vt:lpstr>
      <vt:lpstr>Using Order of Operations</vt:lpstr>
      <vt:lpstr>VOCABULARY</vt:lpstr>
      <vt:lpstr>How to Write and Evaluate a Real Life-Model</vt:lpstr>
      <vt:lpstr>Evaluating and Algebraic Expression</vt:lpstr>
      <vt:lpstr>Writing and Evaluating a Real Life-Model</vt:lpstr>
      <vt:lpstr>Writing and Evaluating a Real Life-Model</vt:lpstr>
      <vt:lpstr>You are selling homemade candles at the craft fair for $3 each.  You spend $120 to rent the booth and buy materials for the candles.    A. Write an expression that shows your profit for selling c candles.    B. Find your profit if you sell 75 candles.</vt:lpstr>
      <vt:lpstr>You are selling homemade candles at the craft fair for $3 each.  You spend $120 to rent the booth and buy materials for the candles.    B. Find your profit if you sell 75 candles.</vt:lpstr>
      <vt:lpstr>VOCABULARY</vt:lpstr>
      <vt:lpstr>Simplifying by Combing Like Terms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Raja, Sheila</dc:creator>
  <cp:lastModifiedBy>Raja, Sheila</cp:lastModifiedBy>
  <cp:revision>18</cp:revision>
  <dcterms:created xsi:type="dcterms:W3CDTF">2011-08-22T20:23:12Z</dcterms:created>
  <dcterms:modified xsi:type="dcterms:W3CDTF">2011-08-24T15:31:58Z</dcterms:modified>
</cp:coreProperties>
</file>